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7"/>
  </p:handoutMasterIdLst>
  <p:sldIdLst>
    <p:sldId id="256" r:id="rId2"/>
    <p:sldId id="300" r:id="rId3"/>
    <p:sldId id="301" r:id="rId4"/>
    <p:sldId id="315" r:id="rId5"/>
    <p:sldId id="316" r:id="rId6"/>
    <p:sldId id="307" r:id="rId7"/>
    <p:sldId id="308" r:id="rId8"/>
    <p:sldId id="309" r:id="rId9"/>
    <p:sldId id="310" r:id="rId10"/>
    <p:sldId id="312" r:id="rId11"/>
    <p:sldId id="273" r:id="rId12"/>
    <p:sldId id="313" r:id="rId13"/>
    <p:sldId id="314" r:id="rId14"/>
    <p:sldId id="318" r:id="rId15"/>
    <p:sldId id="317" r:id="rId16"/>
  </p:sldIdLst>
  <p:sldSz cx="9906000" cy="6858000" type="A4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>
        <p:scale>
          <a:sx n="80" d="100"/>
          <a:sy n="80" d="100"/>
        </p:scale>
        <p:origin x="-1518" y="-3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00" cy="4960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946" y="0"/>
            <a:ext cx="2945199" cy="4960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8C040-7883-4F76-B80A-5ABCA849F497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459"/>
            <a:ext cx="2945200" cy="4960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946" y="9430459"/>
            <a:ext cx="2945199" cy="4960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058C7-0F2C-481E-ADA4-D4E5573CF2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26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01B-6622-473E-B485-DC5286068ECA}" type="datetimeFigureOut">
              <a:rPr lang="es-MX" smtClean="0"/>
              <a:t>17/07/2015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A8FE-4223-4397-892C-5C058C214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392266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01B-6622-473E-B485-DC5286068ECA}" type="datetimeFigureOut">
              <a:rPr lang="es-MX" smtClean="0"/>
              <a:t>17/07/2015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A8FE-4223-4397-892C-5C058C214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64893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01B-6622-473E-B485-DC5286068ECA}" type="datetimeFigureOut">
              <a:rPr lang="es-MX" smtClean="0"/>
              <a:t>17/07/2015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A8FE-4223-4397-892C-5C058C214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900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01B-6622-473E-B485-DC5286068ECA}" type="datetimeFigureOut">
              <a:rPr lang="es-MX" smtClean="0"/>
              <a:t>17/07/2015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A8FE-4223-4397-892C-5C058C214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820377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01B-6622-473E-B485-DC5286068ECA}" type="datetimeFigureOut">
              <a:rPr lang="es-MX" smtClean="0"/>
              <a:t>17/07/2015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A8FE-4223-4397-892C-5C058C214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110503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01B-6622-473E-B485-DC5286068ECA}" type="datetimeFigureOut">
              <a:rPr lang="es-MX" smtClean="0"/>
              <a:t>17/07/2015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A8FE-4223-4397-892C-5C058C214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385772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01B-6622-473E-B485-DC5286068ECA}" type="datetimeFigureOut">
              <a:rPr lang="es-MX" smtClean="0"/>
              <a:t>17/07/2015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A8FE-4223-4397-892C-5C058C214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6897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01B-6622-473E-B485-DC5286068ECA}" type="datetimeFigureOut">
              <a:rPr lang="es-MX" smtClean="0"/>
              <a:t>17/07/2015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A8FE-4223-4397-892C-5C058C214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967250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01B-6622-473E-B485-DC5286068ECA}" type="datetimeFigureOut">
              <a:rPr lang="es-MX" smtClean="0"/>
              <a:t>17/07/2015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A8FE-4223-4397-892C-5C058C214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720534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01B-6622-473E-B485-DC5286068ECA}" type="datetimeFigureOut">
              <a:rPr lang="es-MX" smtClean="0"/>
              <a:t>17/07/2015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A8FE-4223-4397-892C-5C058C214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35780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01B-6622-473E-B485-DC5286068ECA}" type="datetimeFigureOut">
              <a:rPr lang="es-MX" smtClean="0"/>
              <a:t>17/07/2015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A8FE-4223-4397-892C-5C058C214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1572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t="-14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0401B-6622-473E-B485-DC5286068ECA}" type="datetimeFigureOut">
              <a:rPr lang="es-MX" smtClean="0"/>
              <a:t>17/07/2015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3A8FE-4223-4397-892C-5C058C214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36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27611" y="2292082"/>
            <a:ext cx="643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Avances físicos y financieros</a:t>
            </a:r>
          </a:p>
          <a:p>
            <a:pPr algn="ctr"/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Programa Anual de Trabajo</a:t>
            </a:r>
          </a:p>
          <a:p>
            <a:pPr algn="ctr"/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 al 30 de Junio de 2015</a:t>
            </a:r>
            <a:endParaRPr lang="es-MX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MX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2" y="479299"/>
            <a:ext cx="1894298" cy="99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42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27058"/>
              </p:ext>
            </p:extLst>
          </p:nvPr>
        </p:nvGraphicFramePr>
        <p:xfrm>
          <a:off x="521030" y="719666"/>
          <a:ext cx="9038606" cy="5303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20627"/>
                <a:gridCol w="1640442"/>
                <a:gridCol w="1377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ACTIVIDAD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PRESUPUESTO APROBADO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AVANCE</a:t>
                      </a:r>
                      <a:r>
                        <a:rPr lang="es-MX" baseline="0" dirty="0" smtClean="0"/>
                        <a:t> FINANCIERO</a:t>
                      </a:r>
                      <a:endParaRPr lang="en-US" dirty="0"/>
                    </a:p>
                  </a:txBody>
                  <a:tcPr marL="74295" marR="742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Actividad No. 5 </a:t>
                      </a:r>
                      <a:br>
                        <a:rPr lang="es-MX" sz="1800" dirty="0" smtClean="0"/>
                      </a:br>
                      <a:r>
                        <a:rPr lang="es-MX" sz="1800" dirty="0" smtClean="0"/>
                        <a:t>Gestión y seguimiento de la aplicación de encuesta de opinión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$ 25,000.00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$ 0</a:t>
                      </a:r>
                      <a:endParaRPr lang="en-US" dirty="0"/>
                    </a:p>
                  </a:txBody>
                  <a:tcPr marL="74295" marR="74295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Actividad No. 6 </a:t>
                      </a:r>
                      <a:br>
                        <a:rPr lang="es-MX" sz="1800" dirty="0" smtClean="0"/>
                      </a:br>
                      <a:r>
                        <a:rPr lang="es-MX" sz="1800" dirty="0" smtClean="0"/>
                        <a:t>Gestión de convenios de colaboración y seguimiento de actividades derivadas de los mismos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$ 25,000.00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$ 0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marL="74295" marR="74295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Actividad No. 7</a:t>
                      </a:r>
                      <a:br>
                        <a:rPr lang="es-MX" sz="1800" dirty="0" smtClean="0"/>
                      </a:br>
                      <a:r>
                        <a:rPr lang="es-MX" sz="1800" dirty="0" smtClean="0"/>
                        <a:t>Dotación de acervo bibliográfico especializado a la bibliotecas universitarias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$ 15,000.00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$ 0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marL="74295" marR="74295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Actividad No. 8</a:t>
                      </a:r>
                      <a:br>
                        <a:rPr lang="es-MX" sz="1800" dirty="0" smtClean="0"/>
                      </a:br>
                      <a:r>
                        <a:rPr lang="es-MX" sz="1800" dirty="0" smtClean="0"/>
                        <a:t>Edición y publicación de informe anual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$ 70,000.00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$ 0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marL="74295" marR="74295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Actividad No. 9</a:t>
                      </a:r>
                      <a:br>
                        <a:rPr lang="es-MX" sz="1800" dirty="0" smtClean="0"/>
                      </a:br>
                      <a:r>
                        <a:rPr lang="es-MX" sz="1800" dirty="0" smtClean="0"/>
                        <a:t>Producción de programa de televisión con TV-UJED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Sin presupuesto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Sin presupuesto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marL="74295" marR="74295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Actividad No. 10</a:t>
                      </a:r>
                      <a:br>
                        <a:rPr lang="es-MX" sz="1800" dirty="0" smtClean="0"/>
                      </a:br>
                      <a:r>
                        <a:rPr lang="es-MX" sz="1800" dirty="0" smtClean="0"/>
                        <a:t>Edición y publicación de revista digital y gaceta Institucional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$ 40,000.00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$ 0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marL="74295" marR="742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603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6330553" y="409576"/>
            <a:ext cx="3105944" cy="6477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i="1" dirty="0" smtClean="0">
                <a:solidFill>
                  <a:schemeClr val="accent6">
                    <a:lumMod val="50000"/>
                  </a:schemeClr>
                </a:solidFill>
              </a:rPr>
              <a:t>Actividad No. 11 </a:t>
            </a:r>
            <a: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  <a:t>Grabación y difusión de sesiones de Consejo General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869952"/>
              </p:ext>
            </p:extLst>
          </p:nvPr>
        </p:nvGraphicFramePr>
        <p:xfrm>
          <a:off x="1744932" y="3578861"/>
          <a:ext cx="5760273" cy="251318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377045"/>
                <a:gridCol w="2383228"/>
              </a:tblGrid>
              <a:tr h="3062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CONCEPTO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IMPORTE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</a:tr>
              <a:tr h="3379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u="none" strike="noStrike" dirty="0" err="1">
                          <a:effectLst/>
                        </a:rPr>
                        <a:t>Mezcladora</a:t>
                      </a:r>
                      <a:r>
                        <a:rPr lang="en-US" sz="1800" b="0" u="none" strike="noStrike" dirty="0">
                          <a:effectLst/>
                        </a:rPr>
                        <a:t> Yamaha 12 </a:t>
                      </a:r>
                      <a:r>
                        <a:rPr lang="en-US" sz="1800" b="0" u="none" strike="noStrike" dirty="0" err="1">
                          <a:effectLst/>
                        </a:rPr>
                        <a:t>canales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</a:rPr>
                        <a:t> $                            4,900,50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9" marR="7739" marT="9525" marB="0" anchor="b"/>
                </a:tc>
              </a:tr>
              <a:tr h="3062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u="none" strike="noStrike">
                          <a:effectLst/>
                        </a:rPr>
                        <a:t>Audífonos Sennheiser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 $                            546,99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</a:tr>
              <a:tr h="3062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u="none" strike="noStrike">
                          <a:effectLst/>
                        </a:rPr>
                        <a:t>Micrófono profesional Meeting 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 $                            915,00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</a:tr>
              <a:tr h="3062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u="none" strike="noStrike">
                          <a:effectLst/>
                        </a:rPr>
                        <a:t>Micrófono profesional Meeting 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 $                            915,00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</a:tr>
              <a:tr h="3062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u="none" strike="noStrike">
                          <a:effectLst/>
                        </a:rPr>
                        <a:t>Micrófono profesional Meeting 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 $                            915,00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</a:tr>
              <a:tr h="3062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u="none" strike="noStrike" dirty="0" err="1">
                          <a:effectLst/>
                        </a:rPr>
                        <a:t>Micrófono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profesional</a:t>
                      </a:r>
                      <a:r>
                        <a:rPr lang="en-US" sz="1800" b="0" u="none" strike="noStrike" dirty="0">
                          <a:effectLst/>
                        </a:rPr>
                        <a:t> Meeting 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 $                            914,99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</a:tr>
              <a:tr h="337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$9,107.48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57238"/>
              </p:ext>
            </p:extLst>
          </p:nvPr>
        </p:nvGraphicFramePr>
        <p:xfrm>
          <a:off x="752599" y="1870818"/>
          <a:ext cx="7468095" cy="116834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682339"/>
                <a:gridCol w="2354283"/>
                <a:gridCol w="2431473"/>
              </a:tblGrid>
              <a:tr h="6705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APROBADO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PRESUPUESTO EJERCIDO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POR</a:t>
                      </a:r>
                      <a:r>
                        <a:rPr lang="es-MX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EJERCER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78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$ 29,000.00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$ 9,107.48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$      </a:t>
                      </a:r>
                      <a:r>
                        <a:rPr lang="en-US" sz="1800" u="none" strike="noStrike" dirty="0" smtClean="0">
                          <a:effectLst/>
                        </a:rPr>
                        <a:t>19,892.52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520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140183"/>
              </p:ext>
            </p:extLst>
          </p:nvPr>
        </p:nvGraphicFramePr>
        <p:xfrm>
          <a:off x="501734" y="470285"/>
          <a:ext cx="8986650" cy="53899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20627"/>
                <a:gridCol w="1588486"/>
                <a:gridCol w="1377537"/>
              </a:tblGrid>
              <a:tr h="781015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ACTIVIDAD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PRESUPUESTO APROBADO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AVANCE</a:t>
                      </a:r>
                      <a:r>
                        <a:rPr lang="es-MX" baseline="0" dirty="0" smtClean="0"/>
                        <a:t> FINANCIERO</a:t>
                      </a:r>
                      <a:endParaRPr lang="en-US" dirty="0"/>
                    </a:p>
                  </a:txBody>
                  <a:tcPr marL="74295" marR="74295"/>
                </a:tc>
              </a:tr>
              <a:tr h="111573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Actividad No. 12 </a:t>
                      </a:r>
                      <a:br>
                        <a:rPr lang="es-MX" sz="1800" dirty="0" smtClean="0"/>
                      </a:br>
                      <a:r>
                        <a:rPr lang="es-MX" sz="1800" dirty="0" smtClean="0"/>
                        <a:t>Implementación de programa permanente de difusión a través de boletines para medios impresos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Sin presupuesto</a:t>
                      </a:r>
                      <a:endParaRPr lang="en-US" dirty="0" smtClean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Sin presupuesto</a:t>
                      </a:r>
                      <a:endParaRPr lang="en-US" dirty="0" smtClean="0"/>
                    </a:p>
                  </a:txBody>
                  <a:tcPr marL="74295" marR="74295"/>
                </a:tc>
              </a:tr>
              <a:tr h="1115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Actividad No. 13</a:t>
                      </a:r>
                      <a:br>
                        <a:rPr lang="es-MX" sz="1800" dirty="0" smtClean="0"/>
                      </a:br>
                      <a:r>
                        <a:rPr lang="es-MX" sz="1800" dirty="0" smtClean="0"/>
                        <a:t>Implementación de programa permanente de difusión en redes sociales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$ 3,150.00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$ 0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marL="74295" marR="74295"/>
                </a:tc>
              </a:tr>
              <a:tr h="1115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Actividad No. 14</a:t>
                      </a:r>
                      <a:br>
                        <a:rPr lang="es-MX" sz="1800" dirty="0" smtClean="0"/>
                      </a:br>
                      <a:r>
                        <a:rPr lang="es-MX" sz="1800" dirty="0" smtClean="0"/>
                        <a:t>Generación de contenidos de apoyo para la difusión de los derechos tutelados por el Instituto (infografías, audio, video y spots)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$ 10,000.00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$ 0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marL="74295" marR="74295"/>
                </a:tc>
              </a:tr>
              <a:tr h="781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Actividad No. 15</a:t>
                      </a:r>
                      <a:br>
                        <a:rPr lang="es-MX" sz="1800" dirty="0" smtClean="0"/>
                      </a:br>
                      <a:r>
                        <a:rPr lang="es-MX" sz="1800" dirty="0" smtClean="0"/>
                        <a:t>Diseño, impresión y difusión de carteles, y digitalización de folletos y leyes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$ 15,000.00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$ 0</a:t>
                      </a:r>
                      <a:endParaRPr lang="en-US" dirty="0"/>
                    </a:p>
                  </a:txBody>
                  <a:tcPr marL="74295" marR="742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355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13822"/>
              </p:ext>
            </p:extLst>
          </p:nvPr>
        </p:nvGraphicFramePr>
        <p:xfrm>
          <a:off x="521030" y="719666"/>
          <a:ext cx="8979230" cy="48586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20627"/>
                <a:gridCol w="1557314"/>
                <a:gridCol w="1401289"/>
              </a:tblGrid>
              <a:tr h="803695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ACTIVIDAD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PRESUPUESTO APROBADO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AVANCE</a:t>
                      </a:r>
                      <a:r>
                        <a:rPr lang="es-MX" baseline="0" dirty="0" smtClean="0"/>
                        <a:t> FINANCIERO</a:t>
                      </a:r>
                      <a:endParaRPr lang="en-US" dirty="0"/>
                    </a:p>
                  </a:txBody>
                  <a:tcPr marL="74295" marR="74295"/>
                </a:tc>
              </a:tr>
              <a:tr h="803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Actividad No. 16</a:t>
                      </a:r>
                      <a:br>
                        <a:rPr lang="es-MX" sz="1800" dirty="0" smtClean="0"/>
                      </a:br>
                      <a:r>
                        <a:rPr lang="es-MX" sz="1800" dirty="0" smtClean="0"/>
                        <a:t>Generación y difusión de dos programas de educación a distancia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Sin presupuesto</a:t>
                      </a:r>
                      <a:endParaRPr lang="en-US" dirty="0" smtClean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Sin presupuesto</a:t>
                      </a:r>
                      <a:endParaRPr lang="en-US" dirty="0" smtClean="0"/>
                    </a:p>
                  </a:txBody>
                  <a:tcPr marL="74295" marR="74295"/>
                </a:tc>
              </a:tr>
              <a:tr h="1148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Actividad No. 17</a:t>
                      </a:r>
                      <a:br>
                        <a:rPr lang="es-MX" sz="1800" dirty="0" smtClean="0"/>
                      </a:br>
                      <a:r>
                        <a:rPr lang="es-MX" sz="1800" dirty="0" smtClean="0"/>
                        <a:t>Ejecución de cursos y talleres de sensibilización dirigidos a la sociedad civil organizada y población abierta y formación de multiplicadores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$ 20,000.00</a:t>
                      </a:r>
                      <a:endParaRPr lang="en-US" dirty="0" smtClean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$ 0</a:t>
                      </a:r>
                      <a:endParaRPr lang="en-US" dirty="0" smtClean="0"/>
                    </a:p>
                  </a:txBody>
                  <a:tcPr marL="74295" marR="74295"/>
                </a:tc>
              </a:tr>
              <a:tr h="114813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Actividad No. 18 </a:t>
                      </a:r>
                      <a:br>
                        <a:rPr lang="es-MX" sz="1800" dirty="0" smtClean="0"/>
                      </a:br>
                      <a:r>
                        <a:rPr lang="es-MX" sz="1800" dirty="0" smtClean="0"/>
                        <a:t>Implementación del programa permanente de capacitación a servidores públicos estatales y municipales 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$ 10,000.00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$ 0</a:t>
                      </a:r>
                      <a:endParaRPr lang="en-US" dirty="0"/>
                    </a:p>
                  </a:txBody>
                  <a:tcPr marL="74295" marR="74295"/>
                </a:tc>
              </a:tr>
              <a:tr h="803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Actividad No. 19</a:t>
                      </a:r>
                      <a:br>
                        <a:rPr lang="es-MX" sz="1800" dirty="0" smtClean="0"/>
                      </a:br>
                      <a:r>
                        <a:rPr lang="es-MX" sz="1800" dirty="0" smtClean="0"/>
                        <a:t>Acreditación de servidores públicos</a:t>
                      </a:r>
                      <a:endParaRPr 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Sin presupuesto</a:t>
                      </a:r>
                      <a:endParaRPr lang="en-US" dirty="0" smtClean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Sin presupuesto</a:t>
                      </a:r>
                      <a:endParaRPr lang="en-US" dirty="0" smtClean="0"/>
                    </a:p>
                  </a:txBody>
                  <a:tcPr marL="74295" marR="742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499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119291"/>
          </a:xfrm>
        </p:spPr>
        <p:txBody>
          <a:bodyPr>
            <a:normAutofit/>
          </a:bodyPr>
          <a:lstStyle/>
          <a:p>
            <a:r>
              <a:rPr lang="es-MX" sz="2800" b="1" i="1" dirty="0" smtClean="0">
                <a:solidFill>
                  <a:schemeClr val="accent6">
                    <a:lumMod val="50000"/>
                  </a:schemeClr>
                </a:solidFill>
              </a:rPr>
              <a:t>Actividad No. 20 </a:t>
            </a:r>
            <a: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2800" b="1" i="1" dirty="0" smtClean="0">
                <a:solidFill>
                  <a:schemeClr val="accent6">
                    <a:lumMod val="50000"/>
                  </a:schemeClr>
                </a:solidFill>
              </a:rPr>
              <a:t>Implementación de jornadas municipales foráneas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890173"/>
              </p:ext>
            </p:extLst>
          </p:nvPr>
        </p:nvGraphicFramePr>
        <p:xfrm>
          <a:off x="1234280" y="3936793"/>
          <a:ext cx="6435684" cy="113371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05054"/>
                <a:gridCol w="1630630"/>
              </a:tblGrid>
              <a:tr h="405654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Viáticos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1,203.50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</a:tr>
              <a:tr h="364030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Otros servicios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traslado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196.00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</a:tr>
              <a:tr h="364030"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1" u="none" strike="noStrike" dirty="0" smtClean="0">
                          <a:effectLst/>
                        </a:rPr>
                        <a:t>TOTAL: 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Arial"/>
                        </a:rPr>
                        <a:t>          1,399.50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739" marR="7739" marT="9525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64407"/>
              </p:ext>
            </p:extLst>
          </p:nvPr>
        </p:nvGraphicFramePr>
        <p:xfrm>
          <a:off x="771896" y="2227078"/>
          <a:ext cx="7468095" cy="116834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682339"/>
                <a:gridCol w="2354283"/>
                <a:gridCol w="2431473"/>
              </a:tblGrid>
              <a:tr h="6705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APROBADO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PRESUPUESTO EJERCIDO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POR</a:t>
                      </a:r>
                      <a:r>
                        <a:rPr lang="es-MX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EJERCER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78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$ 60,000.00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$ 1,399.50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$     </a:t>
                      </a:r>
                      <a:r>
                        <a:rPr lang="en-US" sz="1800" u="none" strike="noStrike" dirty="0" smtClean="0">
                          <a:effectLst/>
                        </a:rPr>
                        <a:t>58,600.50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509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94199" y="522515"/>
            <a:ext cx="8543925" cy="1721922"/>
          </a:xfrm>
        </p:spPr>
        <p:txBody>
          <a:bodyPr>
            <a:normAutofit/>
          </a:bodyPr>
          <a:lstStyle/>
          <a:p>
            <a:r>
              <a:rPr lang="es-MX" sz="2000" b="1" i="1" dirty="0" smtClean="0">
                <a:solidFill>
                  <a:schemeClr val="accent6">
                    <a:lumMod val="50000"/>
                  </a:schemeClr>
                </a:solidFill>
              </a:rPr>
              <a:t>NOTAS:</a:t>
            </a:r>
            <a:br>
              <a:rPr lang="es-MX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20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MX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2000" b="1" i="1" dirty="0" smtClean="0">
                <a:solidFill>
                  <a:schemeClr val="accent6">
                    <a:lumMod val="50000"/>
                  </a:schemeClr>
                </a:solidFill>
              </a:rPr>
              <a:t>De la actividad número 21 a la 29, no tienen asignado presupuesto.</a:t>
            </a:r>
            <a:br>
              <a:rPr lang="es-MX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20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MX" sz="20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2000" b="1" i="1" dirty="0" smtClean="0">
                <a:solidFill>
                  <a:schemeClr val="accent6">
                    <a:lumMod val="50000"/>
                  </a:schemeClr>
                </a:solidFill>
              </a:rPr>
              <a:t>De la actividad número 30 a la 54, se presenta el siguiente desglose global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863379"/>
              </p:ext>
            </p:extLst>
          </p:nvPr>
        </p:nvGraphicFramePr>
        <p:xfrm>
          <a:off x="1304049" y="4269300"/>
          <a:ext cx="6435684" cy="186177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05054"/>
                <a:gridCol w="1630630"/>
              </a:tblGrid>
              <a:tr h="405654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Servicios Personales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3´754,737.68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</a:tr>
              <a:tr h="364030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Materiales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 Suministros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97,379.02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</a:tr>
              <a:tr h="364030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Servicios Generales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482,094.33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</a:tr>
              <a:tr h="364030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Bienes muebles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38,995.55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</a:tr>
              <a:tr h="364030"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1" u="none" strike="noStrike" dirty="0" smtClean="0">
                          <a:effectLst/>
                        </a:rPr>
                        <a:t>TOTAL: 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Arial"/>
                        </a:rPr>
                        <a:t>4´373,206.58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739" marR="7739" marT="9525" marB="0" anchor="b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840205"/>
              </p:ext>
            </p:extLst>
          </p:nvPr>
        </p:nvGraphicFramePr>
        <p:xfrm>
          <a:off x="822368" y="2654588"/>
          <a:ext cx="7468095" cy="116834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682339"/>
                <a:gridCol w="2354283"/>
                <a:gridCol w="2431473"/>
              </a:tblGrid>
              <a:tr h="6705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APROBADO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PRESUPUESTO EJERCIDO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POR</a:t>
                      </a:r>
                      <a:r>
                        <a:rPr lang="es-MX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EJERCER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78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$ 10´805,330.00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$ 4´373,206.58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$     </a:t>
                      </a:r>
                      <a:r>
                        <a:rPr lang="en-US" sz="1800" u="none" strike="noStrike" dirty="0" smtClean="0">
                          <a:effectLst/>
                        </a:rPr>
                        <a:t>6´432,123.42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774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" y="0"/>
            <a:ext cx="9810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86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82"/>
            <a:ext cx="9906000" cy="67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42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930"/>
            <a:ext cx="9906000" cy="659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2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63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i="1" dirty="0" smtClean="0">
                <a:solidFill>
                  <a:schemeClr val="accent6">
                    <a:lumMod val="50000"/>
                  </a:schemeClr>
                </a:solidFill>
              </a:rPr>
              <a:t>Actividad No. </a:t>
            </a:r>
            <a: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  <a:t>1 </a:t>
            </a:r>
            <a:b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  <a:t>Implementación de programa piloto de gobierno abierto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952104"/>
              </p:ext>
            </p:extLst>
          </p:nvPr>
        </p:nvGraphicFramePr>
        <p:xfrm>
          <a:off x="1370393" y="4273417"/>
          <a:ext cx="6435684" cy="86123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05054"/>
                <a:gridCol w="1630630"/>
              </a:tblGrid>
              <a:tr h="417529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Servicio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alimentación para 80 personas (Lugar: Transformadora Durango)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6,704.80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</a:tr>
              <a:tr h="364030"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1" u="none" strike="noStrike" dirty="0" smtClean="0">
                          <a:effectLst/>
                        </a:rPr>
                        <a:t>TOTAL: 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Arial"/>
                        </a:rPr>
                        <a:t> 6,704.80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739" marR="7739" marT="9525" marB="0" anchor="b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450088"/>
              </p:ext>
            </p:extLst>
          </p:nvPr>
        </p:nvGraphicFramePr>
        <p:xfrm>
          <a:off x="771896" y="2227078"/>
          <a:ext cx="7468095" cy="116834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682339"/>
                <a:gridCol w="2354283"/>
                <a:gridCol w="2431473"/>
              </a:tblGrid>
              <a:tr h="6705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APROBADO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PRESUPUESTO EJERCIDO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POR</a:t>
                      </a:r>
                      <a:r>
                        <a:rPr lang="es-MX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EJERCER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78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$ 30,000.00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$ 6,704.80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$      </a:t>
                      </a:r>
                      <a:r>
                        <a:rPr lang="en-US" sz="1800" u="none" strike="noStrike" dirty="0" smtClean="0">
                          <a:effectLst/>
                        </a:rPr>
                        <a:t>23,295.20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22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1038" y="210746"/>
            <a:ext cx="8543925" cy="1325563"/>
          </a:xfrm>
        </p:spPr>
        <p:txBody>
          <a:bodyPr>
            <a:normAutofit/>
          </a:bodyPr>
          <a:lstStyle/>
          <a:p>
            <a:r>
              <a:rPr lang="es-MX" sz="2800" b="1" i="1" dirty="0" smtClean="0">
                <a:solidFill>
                  <a:schemeClr val="accent6">
                    <a:lumMod val="50000"/>
                  </a:schemeClr>
                </a:solidFill>
              </a:rPr>
              <a:t>Actividad No. 2 </a:t>
            </a:r>
            <a: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  <a:t>Realización de eventos que promueven el DAIP y PDP, y foros de consulta ciudadana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876921"/>
              </p:ext>
            </p:extLst>
          </p:nvPr>
        </p:nvGraphicFramePr>
        <p:xfrm>
          <a:off x="762248" y="3129603"/>
          <a:ext cx="8162802" cy="336527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551468"/>
                <a:gridCol w="1611334"/>
              </a:tblGrid>
              <a:tr h="4978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EVENTOS 2015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784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CONFERENCIA LA PROTECCIÓN DE DATOS PERSONALES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$      69,054.33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</a:tr>
              <a:tr h="49784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APORTACIÓN AL 5° CONCURSO DE SPOT DE RADIO REALIZADO POR LA COMAIP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$         2,300.00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</a:tr>
              <a:tr h="49784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INSTALACIÓN Y TOMA DE PROTESTA SECRETARIADO TÉCNICO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$      47,519.20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</a:tr>
              <a:tr h="4978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DIÁLOGO NACIONAL DE ORGANISMO GARANTES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$   107,738.68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</a:tr>
              <a:tr h="49784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VIDEO CONFERENCIA DEL SEMINARIO: ALCANCES Y RETOS DE LA LEY GENERAL DE TRANSPARENCIA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$         1,552.06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</a:tr>
              <a:tr h="378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$   228,164.27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093002"/>
              </p:ext>
            </p:extLst>
          </p:nvPr>
        </p:nvGraphicFramePr>
        <p:xfrm>
          <a:off x="1099952" y="1740190"/>
          <a:ext cx="7468095" cy="116834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682339"/>
                <a:gridCol w="2354283"/>
                <a:gridCol w="2431473"/>
              </a:tblGrid>
              <a:tr h="6705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APROBADO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PRESUPUESTO EJERCIDO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POR</a:t>
                      </a:r>
                      <a:r>
                        <a:rPr lang="es-MX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EJERCER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78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$ 300,000.00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$ 228,164.27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$      </a:t>
                      </a:r>
                      <a:r>
                        <a:rPr lang="en-US" sz="1800" u="none" strike="noStrike" dirty="0" smtClean="0">
                          <a:effectLst/>
                        </a:rPr>
                        <a:t>71,835.73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7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i="1" dirty="0" smtClean="0">
                <a:solidFill>
                  <a:schemeClr val="accent6">
                    <a:lumMod val="50000"/>
                  </a:schemeClr>
                </a:solidFill>
              </a:rPr>
              <a:t>Actividad No. 3 </a:t>
            </a:r>
            <a: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  <a:t>Elaboración y despliegue de campañas de difusión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864996"/>
              </p:ext>
            </p:extLst>
          </p:nvPr>
        </p:nvGraphicFramePr>
        <p:xfrm>
          <a:off x="1234280" y="3936793"/>
          <a:ext cx="6435684" cy="149774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05054"/>
                <a:gridCol w="1630630"/>
              </a:tblGrid>
              <a:tr h="405654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Información por prensa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18,166.46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</a:tr>
              <a:tr h="364030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Información por Radio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47,079.00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</a:tr>
              <a:tr h="364030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Servicios de creatividad (Diseño)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1,508.00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</a:tr>
              <a:tr h="364030"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1" u="none" strike="noStrike" dirty="0" smtClean="0">
                          <a:effectLst/>
                        </a:rPr>
                        <a:t>TOTAL: 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Arial"/>
                        </a:rPr>
                        <a:t>          66,753.46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739" marR="7739" marT="9525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996606"/>
              </p:ext>
            </p:extLst>
          </p:nvPr>
        </p:nvGraphicFramePr>
        <p:xfrm>
          <a:off x="771896" y="2227078"/>
          <a:ext cx="7468095" cy="116834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682339"/>
                <a:gridCol w="2354283"/>
                <a:gridCol w="2431473"/>
              </a:tblGrid>
              <a:tr h="6705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APROBADO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PRESUPUESTO EJERCIDO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POR</a:t>
                      </a:r>
                      <a:r>
                        <a:rPr lang="es-MX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EJERCER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78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$ 270,000.00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$ 66,753.46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$      </a:t>
                      </a:r>
                      <a:r>
                        <a:rPr lang="en-US" sz="1800" u="none" strike="noStrike" dirty="0" smtClean="0">
                          <a:effectLst/>
                        </a:rPr>
                        <a:t>203,246.54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796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i="1" dirty="0" smtClean="0">
                <a:solidFill>
                  <a:schemeClr val="accent6">
                    <a:lumMod val="50000"/>
                  </a:schemeClr>
                </a:solidFill>
              </a:rPr>
              <a:t>Actividad No. 4 </a:t>
            </a:r>
            <a: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  <a:t>Ejecución de concursos de fotografía y concurso infantil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460806"/>
              </p:ext>
            </p:extLst>
          </p:nvPr>
        </p:nvGraphicFramePr>
        <p:xfrm>
          <a:off x="1165460" y="3570243"/>
          <a:ext cx="6435684" cy="245167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05054"/>
                <a:gridCol w="1630630"/>
              </a:tblGrid>
              <a:tr h="417529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Materiales y útiles de oficina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330.00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</a:tr>
              <a:tr h="417529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Impresión de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lonas, tabloides y carteles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9,472.56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</a:tr>
              <a:tr h="417529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Renta de mobiliario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66.02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</a:tr>
              <a:tr h="417529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Materiales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 útiles de enseñanza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286.80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</a:tr>
              <a:tr h="417529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Tableta Samsung Galaxy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2,893.04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39" marR="7739" marT="9525" marB="0"/>
                </a:tc>
              </a:tr>
              <a:tr h="364030"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1" u="none" strike="noStrike" dirty="0" smtClean="0">
                          <a:effectLst/>
                        </a:rPr>
                        <a:t>TOTAL: 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13,048.42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739" marR="7739" marT="9525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33999"/>
              </p:ext>
            </p:extLst>
          </p:nvPr>
        </p:nvGraphicFramePr>
        <p:xfrm>
          <a:off x="752599" y="1870818"/>
          <a:ext cx="7468095" cy="116834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682339"/>
                <a:gridCol w="2354283"/>
                <a:gridCol w="2431473"/>
              </a:tblGrid>
              <a:tr h="6705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APROBADO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PRESUPUESTO EJERCIDO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POR</a:t>
                      </a:r>
                      <a:r>
                        <a:rPr lang="es-MX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EJERCER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78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$ 56,000.00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$ 13,048.42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$      </a:t>
                      </a:r>
                      <a:r>
                        <a:rPr lang="en-US" sz="1800" u="none" strike="noStrike" dirty="0" smtClean="0">
                          <a:effectLst/>
                        </a:rPr>
                        <a:t>42,951.58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284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1814</TotalTime>
  <Words>481</Words>
  <Application>Microsoft Office PowerPoint</Application>
  <PresentationFormat>A4 (210 x 297 mm)</PresentationFormat>
  <Paragraphs>185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 No. 1  Implementación de programa piloto de gobierno abierto</vt:lpstr>
      <vt:lpstr>Actividad No. 2  Realización de eventos que promueven el DAIP y PDP, y foros de consulta ciudadana</vt:lpstr>
      <vt:lpstr>Actividad No. 3  Elaboración y despliegue de campañas de difusión</vt:lpstr>
      <vt:lpstr>Actividad No. 4  Ejecución de concursos de fotografía y concurso infantil</vt:lpstr>
      <vt:lpstr>Presentación de PowerPoint</vt:lpstr>
      <vt:lpstr>Presentación de PowerPoint</vt:lpstr>
      <vt:lpstr>Presentación de PowerPoint</vt:lpstr>
      <vt:lpstr>Presentación de PowerPoint</vt:lpstr>
      <vt:lpstr>Actividad No. 20  Implementación de jornadas municipales foráneas</vt:lpstr>
      <vt:lpstr>NOTAS:  De la actividad número 21 a la 29, no tienen asignado presupuesto.  De la actividad número 30 a la 54, se presenta el siguiente desglose global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R</dc:creator>
  <cp:lastModifiedBy>Paulina</cp:lastModifiedBy>
  <cp:revision>181</cp:revision>
  <cp:lastPrinted>2015-07-17T17:41:24Z</cp:lastPrinted>
  <dcterms:created xsi:type="dcterms:W3CDTF">2014-04-01T20:26:28Z</dcterms:created>
  <dcterms:modified xsi:type="dcterms:W3CDTF">2015-07-17T19:10:57Z</dcterms:modified>
</cp:coreProperties>
</file>